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6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/>
    <p:restoredTop sz="86089"/>
  </p:normalViewPr>
  <p:slideViewPr>
    <p:cSldViewPr snapToGrid="0">
      <p:cViewPr varScale="1">
        <p:scale>
          <a:sx n="92" d="100"/>
          <a:sy n="92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Author of Slaughterhouse 5 </a:t>
            </a:r>
            <a:endParaRPr dirty="0"/>
          </a:p>
        </p:txBody>
      </p:sp>
      <p:sp>
        <p:nvSpPr>
          <p:cNvPr id="293" name="Google Shape;29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pr.org/blogs/money/2015/01/22/377470959/how-much-more-or-less-would-you-make-if-we-rolled-back-inequality?utm_campaign=storyshare&amp;utm_source=facebook.com&amp;utm_medium=socia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Storytelling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4114" y="1817278"/>
            <a:ext cx="2279613" cy="4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8824" y="1842657"/>
            <a:ext cx="980199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/>
          <p:nvPr/>
        </p:nvSpPr>
        <p:spPr>
          <a:xfrm>
            <a:off x="5403496" y="392034"/>
            <a:ext cx="3023809" cy="1320800"/>
          </a:xfrm>
          <a:prstGeom prst="wedgeEllipseCallout">
            <a:avLst>
              <a:gd name="adj1" fmla="val -17979"/>
              <a:gd name="adj2" fmla="val 74635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9081656" y="798200"/>
            <a:ext cx="1752600" cy="1320800"/>
          </a:xfrm>
          <a:prstGeom prst="wedgeEllipseCallout">
            <a:avLst>
              <a:gd name="adj1" fmla="val -43345"/>
              <a:gd name="adj2" fmla="val 57833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13" name="Google Shape;213;p27"/>
          <p:cNvGrpSpPr/>
          <p:nvPr/>
        </p:nvGrpSpPr>
        <p:grpSpPr>
          <a:xfrm>
            <a:off x="9538856" y="1004457"/>
            <a:ext cx="852066" cy="870048"/>
            <a:chOff x="6894869" y="2621129"/>
            <a:chExt cx="852066" cy="870048"/>
          </a:xfrm>
        </p:grpSpPr>
        <p:sp>
          <p:nvSpPr>
            <p:cNvPr id="214" name="Google Shape;214;p27"/>
            <p:cNvSpPr/>
            <p:nvPr/>
          </p:nvSpPr>
          <p:spPr>
            <a:xfrm>
              <a:off x="7092302" y="2621129"/>
              <a:ext cx="457200" cy="457200"/>
            </a:xfrm>
            <a:prstGeom prst="ellipse">
              <a:avLst/>
            </a:prstGeom>
            <a:solidFill>
              <a:schemeClr val="dk2"/>
            </a:solidFill>
            <a:ln w="44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 txBox="1"/>
            <p:nvPr/>
          </p:nvSpPr>
          <p:spPr>
            <a:xfrm>
              <a:off x="6894869" y="3029512"/>
              <a:ext cx="8520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</a:defRPr>
              </a:lvl1pPr>
            </a:lstStyle>
            <a:p>
              <a:r>
                <a:rPr lang="en-US" dirty="0">
                  <a:sym typeface="Arial"/>
                </a:rPr>
                <a:t>point</a:t>
              </a:r>
              <a:endParaRPr dirty="0">
                <a:sym typeface="Arial"/>
              </a:endParaRPr>
            </a:p>
          </p:txBody>
        </p:sp>
      </p:grpSp>
      <p:sp>
        <p:nvSpPr>
          <p:cNvPr id="216" name="Google Shape;216;p27"/>
          <p:cNvSpPr txBox="1"/>
          <p:nvPr/>
        </p:nvSpPr>
        <p:spPr>
          <a:xfrm>
            <a:off x="6008253" y="623458"/>
            <a:ext cx="18784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</a:lstStyle>
          <a:p>
            <a:r>
              <a:rPr lang="en-US" dirty="0">
                <a:sym typeface="Arial"/>
              </a:rPr>
              <a:t>What is that </a:t>
            </a:r>
            <a:endParaRPr dirty="0"/>
          </a:p>
          <a:p>
            <a:r>
              <a:rPr lang="en-US" dirty="0">
                <a:sym typeface="Arial"/>
              </a:rPr>
              <a:t>story about?</a:t>
            </a:r>
            <a:endParaRPr dirty="0">
              <a:sym typeface="Arial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014856" y="3595257"/>
            <a:ext cx="6096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8"/>
          <p:cNvGrpSpPr/>
          <p:nvPr/>
        </p:nvGrpSpPr>
        <p:grpSpPr>
          <a:xfrm>
            <a:off x="3100384" y="-559457"/>
            <a:ext cx="2830290" cy="8536878"/>
            <a:chOff x="-197002" y="-544286"/>
            <a:chExt cx="2830290" cy="6402658"/>
          </a:xfrm>
        </p:grpSpPr>
        <p:cxnSp>
          <p:nvCxnSpPr>
            <p:cNvPr id="223" name="Google Shape;223;p28"/>
            <p:cNvCxnSpPr/>
            <p:nvPr/>
          </p:nvCxnSpPr>
          <p:spPr>
            <a:xfrm rot="5400000" flipH="1">
              <a:off x="1226090" y="-80520"/>
              <a:ext cx="1870964" cy="943432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8"/>
            <p:cNvCxnSpPr/>
            <p:nvPr/>
          </p:nvCxnSpPr>
          <p:spPr>
            <a:xfrm rot="10800000">
              <a:off x="1" y="1"/>
              <a:ext cx="1886857" cy="1632857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28"/>
            <p:cNvCxnSpPr/>
            <p:nvPr/>
          </p:nvCxnSpPr>
          <p:spPr>
            <a:xfrm rot="10800000">
              <a:off x="1" y="1218136"/>
              <a:ext cx="1689857" cy="1062851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28"/>
            <p:cNvCxnSpPr/>
            <p:nvPr/>
          </p:nvCxnSpPr>
          <p:spPr>
            <a:xfrm rot="10800000">
              <a:off x="-196999" y="2850993"/>
              <a:ext cx="1886858" cy="1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28"/>
            <p:cNvCxnSpPr/>
            <p:nvPr/>
          </p:nvCxnSpPr>
          <p:spPr>
            <a:xfrm flipH="1">
              <a:off x="-197002" y="3500101"/>
              <a:ext cx="1886858" cy="827488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28"/>
            <p:cNvCxnSpPr/>
            <p:nvPr/>
          </p:nvCxnSpPr>
          <p:spPr>
            <a:xfrm rot="5400000">
              <a:off x="410665" y="4579182"/>
              <a:ext cx="1429744" cy="1128637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9" name="Google Shape;229;p28"/>
          <p:cNvGrpSpPr/>
          <p:nvPr/>
        </p:nvGrpSpPr>
        <p:grpSpPr>
          <a:xfrm rot="10345207">
            <a:off x="9176960" y="-848335"/>
            <a:ext cx="3731425" cy="8536878"/>
            <a:chOff x="-1098137" y="-544286"/>
            <a:chExt cx="3731425" cy="6402658"/>
          </a:xfrm>
        </p:grpSpPr>
        <p:cxnSp>
          <p:nvCxnSpPr>
            <p:cNvPr id="230" name="Google Shape;230;p28"/>
            <p:cNvCxnSpPr/>
            <p:nvPr/>
          </p:nvCxnSpPr>
          <p:spPr>
            <a:xfrm rot="5400000" flipH="1">
              <a:off x="1226090" y="-80520"/>
              <a:ext cx="1870964" cy="943432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1" name="Google Shape;231;p28"/>
            <p:cNvCxnSpPr/>
            <p:nvPr/>
          </p:nvCxnSpPr>
          <p:spPr>
            <a:xfrm rot="-10345207">
              <a:off x="-392914" y="-25172"/>
              <a:ext cx="2896906" cy="1790600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2" name="Google Shape;232;p28"/>
            <p:cNvCxnSpPr/>
            <p:nvPr/>
          </p:nvCxnSpPr>
          <p:spPr>
            <a:xfrm rot="-10345207">
              <a:off x="-714336" y="1586224"/>
              <a:ext cx="2916648" cy="649107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3" name="Google Shape;233;p28"/>
            <p:cNvCxnSpPr/>
            <p:nvPr/>
          </p:nvCxnSpPr>
          <p:spPr>
            <a:xfrm rot="454793" flipH="1">
              <a:off x="-842992" y="2796816"/>
              <a:ext cx="2916648" cy="161562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4" name="Google Shape;234;p28"/>
            <p:cNvCxnSpPr/>
            <p:nvPr/>
          </p:nvCxnSpPr>
          <p:spPr>
            <a:xfrm rot="454793" flipH="1">
              <a:off x="-1008992" y="3352637"/>
              <a:ext cx="3078335" cy="1555547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5" name="Google Shape;235;p28"/>
            <p:cNvCxnSpPr/>
            <p:nvPr/>
          </p:nvCxnSpPr>
          <p:spPr>
            <a:xfrm rot="5400000">
              <a:off x="410665" y="4579182"/>
              <a:ext cx="1429744" cy="1128637"/>
            </a:xfrm>
            <a:prstGeom prst="straightConnector1">
              <a:avLst/>
            </a:prstGeom>
            <a:noFill/>
            <a:ln w="264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7244" y="1817278"/>
            <a:ext cx="2279613" cy="42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/>
          <p:nvPr/>
        </p:nvSpPr>
        <p:spPr>
          <a:xfrm>
            <a:off x="5486626" y="392034"/>
            <a:ext cx="3023809" cy="1320800"/>
          </a:xfrm>
          <a:prstGeom prst="wedgeEllipseCallout">
            <a:avLst>
              <a:gd name="adj1" fmla="val -17979"/>
              <a:gd name="adj2" fmla="val 74635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1954" y="1842657"/>
            <a:ext cx="980199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9164786" y="798200"/>
            <a:ext cx="1752600" cy="1320800"/>
          </a:xfrm>
          <a:prstGeom prst="wedgeEllipseCallout">
            <a:avLst>
              <a:gd name="adj1" fmla="val -43345"/>
              <a:gd name="adj2" fmla="val 57833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9621986" y="1004457"/>
            <a:ext cx="852066" cy="870048"/>
            <a:chOff x="6894869" y="2621129"/>
            <a:chExt cx="852066" cy="870048"/>
          </a:xfrm>
        </p:grpSpPr>
        <p:sp>
          <p:nvSpPr>
            <p:cNvPr id="241" name="Google Shape;241;p28"/>
            <p:cNvSpPr/>
            <p:nvPr/>
          </p:nvSpPr>
          <p:spPr>
            <a:xfrm>
              <a:off x="7092302" y="2621129"/>
              <a:ext cx="457200" cy="457200"/>
            </a:xfrm>
            <a:prstGeom prst="ellipse">
              <a:avLst/>
            </a:prstGeom>
            <a:solidFill>
              <a:schemeClr val="dk2"/>
            </a:solidFill>
            <a:ln w="44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 txBox="1"/>
            <p:nvPr/>
          </p:nvSpPr>
          <p:spPr>
            <a:xfrm>
              <a:off x="6894869" y="3029512"/>
              <a:ext cx="8520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</a:defRPr>
              </a:lvl1pPr>
            </a:lstStyle>
            <a:p>
              <a:r>
                <a:rPr lang="en-US" dirty="0">
                  <a:sym typeface="Arial"/>
                </a:rPr>
                <a:t>point</a:t>
              </a:r>
              <a:endParaRPr dirty="0">
                <a:sym typeface="Arial"/>
              </a:endParaRPr>
            </a:p>
          </p:txBody>
        </p:sp>
      </p:grpSp>
      <p:sp>
        <p:nvSpPr>
          <p:cNvPr id="243" name="Google Shape;243;p28"/>
          <p:cNvSpPr txBox="1"/>
          <p:nvPr/>
        </p:nvSpPr>
        <p:spPr>
          <a:xfrm>
            <a:off x="6091383" y="623458"/>
            <a:ext cx="18784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</a:lstStyle>
          <a:p>
            <a:r>
              <a:rPr lang="en-US" dirty="0">
                <a:sym typeface="Arial"/>
              </a:rPr>
              <a:t>What is that </a:t>
            </a:r>
            <a:endParaRPr dirty="0"/>
          </a:p>
          <a:p>
            <a:r>
              <a:rPr lang="en-US" dirty="0">
                <a:sym typeface="Arial"/>
              </a:rPr>
              <a:t>story about?</a:t>
            </a:r>
            <a:endParaRPr dirty="0">
              <a:sym typeface="Arial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097986" y="3595257"/>
            <a:ext cx="6096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>
            <a:off x="3394364" y="2854034"/>
            <a:ext cx="838200" cy="1143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29"/>
          <p:cNvCxnSpPr/>
          <p:nvPr/>
        </p:nvCxnSpPr>
        <p:spPr>
          <a:xfrm flipH="1">
            <a:off x="3851564" y="3311234"/>
            <a:ext cx="1752600" cy="533400"/>
          </a:xfrm>
          <a:prstGeom prst="straightConnector1">
            <a:avLst/>
          </a:prstGeom>
          <a:noFill/>
          <a:ln w="762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2" name="Google Shape;252;p29"/>
          <p:cNvSpPr txBox="1"/>
          <p:nvPr/>
        </p:nvSpPr>
        <p:spPr>
          <a:xfrm>
            <a:off x="3394364" y="3463635"/>
            <a:ext cx="75511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Beginning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4156364" y="3139724"/>
            <a:ext cx="6338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Inciting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Incident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4765965" y="2930234"/>
            <a:ext cx="7193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Second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Thoughts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p29"/>
          <p:cNvCxnSpPr/>
          <p:nvPr/>
        </p:nvCxnSpPr>
        <p:spPr>
          <a:xfrm>
            <a:off x="3851564" y="3844634"/>
            <a:ext cx="1752600" cy="0"/>
          </a:xfrm>
          <a:prstGeom prst="straightConnector1">
            <a:avLst/>
          </a:prstGeom>
          <a:noFill/>
          <a:ln w="26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29"/>
          <p:cNvCxnSpPr/>
          <p:nvPr/>
        </p:nvCxnSpPr>
        <p:spPr>
          <a:xfrm>
            <a:off x="5604164" y="3844634"/>
            <a:ext cx="4114800" cy="0"/>
          </a:xfrm>
          <a:prstGeom prst="straightConnector1">
            <a:avLst/>
          </a:prstGeom>
          <a:noFill/>
          <a:ln w="26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29"/>
          <p:cNvCxnSpPr/>
          <p:nvPr/>
        </p:nvCxnSpPr>
        <p:spPr>
          <a:xfrm>
            <a:off x="9718964" y="3844634"/>
            <a:ext cx="1752600" cy="0"/>
          </a:xfrm>
          <a:prstGeom prst="straightConnector1">
            <a:avLst/>
          </a:prstGeom>
          <a:noFill/>
          <a:ln w="26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29"/>
          <p:cNvCxnSpPr/>
          <p:nvPr/>
        </p:nvCxnSpPr>
        <p:spPr>
          <a:xfrm>
            <a:off x="5604164" y="2930234"/>
            <a:ext cx="0" cy="1828800"/>
          </a:xfrm>
          <a:prstGeom prst="straightConnector1">
            <a:avLst/>
          </a:prstGeom>
          <a:noFill/>
          <a:ln w="26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29"/>
          <p:cNvCxnSpPr/>
          <p:nvPr/>
        </p:nvCxnSpPr>
        <p:spPr>
          <a:xfrm>
            <a:off x="9718964" y="1711034"/>
            <a:ext cx="0" cy="3048000"/>
          </a:xfrm>
          <a:prstGeom prst="straightConnector1">
            <a:avLst/>
          </a:prstGeom>
          <a:noFill/>
          <a:ln w="26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29"/>
          <p:cNvCxnSpPr/>
          <p:nvPr/>
        </p:nvCxnSpPr>
        <p:spPr>
          <a:xfrm>
            <a:off x="7661564" y="2146464"/>
            <a:ext cx="0" cy="2612571"/>
          </a:xfrm>
          <a:prstGeom prst="straightConnector1">
            <a:avLst/>
          </a:prstGeom>
          <a:noFill/>
          <a:ln w="26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29"/>
          <p:cNvCxnSpPr/>
          <p:nvPr/>
        </p:nvCxnSpPr>
        <p:spPr>
          <a:xfrm flipH="1">
            <a:off x="5604166" y="2058904"/>
            <a:ext cx="4114799" cy="1252331"/>
          </a:xfrm>
          <a:prstGeom prst="straightConnector1">
            <a:avLst/>
          </a:prstGeom>
          <a:noFill/>
          <a:ln w="762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29"/>
          <p:cNvCxnSpPr/>
          <p:nvPr/>
        </p:nvCxnSpPr>
        <p:spPr>
          <a:xfrm>
            <a:off x="9715916" y="2058506"/>
            <a:ext cx="1752600" cy="1752600"/>
          </a:xfrm>
          <a:prstGeom prst="straightConnector1">
            <a:avLst/>
          </a:prstGeom>
          <a:noFill/>
          <a:ln w="762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29"/>
          <p:cNvSpPr txBox="1"/>
          <p:nvPr/>
        </p:nvSpPr>
        <p:spPr>
          <a:xfrm>
            <a:off x="4224061" y="3960304"/>
            <a:ext cx="10181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Act 1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(set up)</a:t>
            </a:r>
            <a:endParaRPr b="1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6747003" y="3960304"/>
            <a:ext cx="182574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Act 2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(confrontation)</a:t>
            </a:r>
            <a:endParaRPr b="1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9939120" y="3960304"/>
            <a:ext cx="14541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Act 3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(resolution)</a:t>
            </a:r>
            <a:endParaRPr b="1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5451764" y="3158834"/>
            <a:ext cx="304800" cy="304800"/>
          </a:xfrm>
          <a:prstGeom prst="irregularSeal1">
            <a:avLst/>
          </a:pr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7509164" y="2549234"/>
            <a:ext cx="304800" cy="304800"/>
          </a:xfrm>
          <a:prstGeom prst="irregularSeal1">
            <a:avLst/>
          </a:pr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9566564" y="1939634"/>
            <a:ext cx="304800" cy="304800"/>
          </a:xfrm>
          <a:prstGeom prst="irregularSeal1">
            <a:avLst/>
          </a:pr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5223164" y="2396834"/>
            <a:ext cx="7835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Climax 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of Act 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9337964" y="1177634"/>
            <a:ext cx="7835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Climax 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of Act 2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7146046" y="1634834"/>
            <a:ext cx="10525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Midpoint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(plot twist!)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5832765" y="2777835"/>
            <a:ext cx="69073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Obstacle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6589826" y="2549235"/>
            <a:ext cx="69073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Obstacle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7737765" y="2168235"/>
            <a:ext cx="69073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Obstacle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8378180" y="2015835"/>
            <a:ext cx="6549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Disaster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8956964" y="1863435"/>
            <a:ext cx="50520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Crisis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 rot="-1041647">
            <a:off x="5912441" y="2990068"/>
            <a:ext cx="146011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ASCENDING ACTION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 txBox="1"/>
          <p:nvPr/>
        </p:nvSpPr>
        <p:spPr>
          <a:xfrm rot="2745175">
            <a:off x="9684300" y="2839565"/>
            <a:ext cx="15527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DESCENDING ACTION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 rot="-2699510" flipH="1">
            <a:off x="10349878" y="1916176"/>
            <a:ext cx="228600" cy="1232746"/>
          </a:xfrm>
          <a:prstGeom prst="leftBrace">
            <a:avLst>
              <a:gd name="adj1" fmla="val 8333"/>
              <a:gd name="adj2" fmla="val 50000"/>
            </a:avLst>
          </a:prstGeom>
          <a:noFill/>
          <a:ln w="264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10480964" y="2015834"/>
            <a:ext cx="7835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Climax </a:t>
            </a:r>
            <a:endParaRPr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of Act 3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9"/>
          <p:cNvSpPr txBox="1"/>
          <p:nvPr/>
        </p:nvSpPr>
        <p:spPr>
          <a:xfrm>
            <a:off x="10938165" y="3082635"/>
            <a:ext cx="67408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Wrap-up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 txBox="1"/>
          <p:nvPr/>
        </p:nvSpPr>
        <p:spPr>
          <a:xfrm>
            <a:off x="11395365" y="3539835"/>
            <a:ext cx="41284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End</a:t>
            </a:r>
            <a:endParaRPr sz="100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6138327" y="5140035"/>
            <a:ext cx="3046477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Three Act Structure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98B46-BBAC-17AE-38C0-2C1D826D6EC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Ways to get to the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4797" r="-34797"/>
          <a:stretch/>
        </p:blipFill>
        <p:spPr>
          <a:xfrm>
            <a:off x="3505200" y="986028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61A829-EB05-0C69-A48F-3E9E5BFF38B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Ways to get to the point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5032" t="48879" r="-11978" b="2418"/>
          <a:stretch/>
        </p:blipFill>
        <p:spPr>
          <a:xfrm>
            <a:off x="2895600" y="782828"/>
            <a:ext cx="8915400" cy="5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 descr="Screen Shot 2016-03-28 at 10.24.26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0817" y="6398307"/>
            <a:ext cx="2015768" cy="4281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5E0A3-65E1-FC86-9117-038B793BAF6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Ways to get to the point (according to Vonnegut)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32"/>
          <p:cNvGrpSpPr/>
          <p:nvPr/>
        </p:nvGrpSpPr>
        <p:grpSpPr>
          <a:xfrm>
            <a:off x="1233056" y="-76201"/>
            <a:ext cx="10972799" cy="6934201"/>
            <a:chOff x="353741" y="-28906"/>
            <a:chExt cx="8802355" cy="6886907"/>
          </a:xfrm>
        </p:grpSpPr>
        <p:pic>
          <p:nvPicPr>
            <p:cNvPr id="303" name="Google Shape;303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83531" y="-28906"/>
              <a:ext cx="5272565" cy="3705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2"/>
            <p:cNvPicPr preferRelativeResize="0"/>
            <p:nvPr/>
          </p:nvPicPr>
          <p:blipFill rotWithShape="1">
            <a:blip r:embed="rId4">
              <a:alphaModFix/>
            </a:blip>
            <a:srcRect r="10646"/>
            <a:stretch/>
          </p:blipFill>
          <p:spPr>
            <a:xfrm>
              <a:off x="414868" y="21714"/>
              <a:ext cx="4089287" cy="343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21388" y="3430674"/>
              <a:ext cx="4624709" cy="3427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2"/>
            <p:cNvPicPr preferRelativeResize="0"/>
            <p:nvPr/>
          </p:nvPicPr>
          <p:blipFill rotWithShape="1">
            <a:blip r:embed="rId6">
              <a:alphaModFix/>
            </a:blip>
            <a:srcRect r="9220"/>
            <a:stretch/>
          </p:blipFill>
          <p:spPr>
            <a:xfrm>
              <a:off x="353741" y="3429000"/>
              <a:ext cx="4150413" cy="342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33"/>
          <p:cNvGrpSpPr/>
          <p:nvPr/>
        </p:nvGrpSpPr>
        <p:grpSpPr>
          <a:xfrm>
            <a:off x="2093565" y="-173181"/>
            <a:ext cx="10098435" cy="7751244"/>
            <a:chOff x="-40035" y="-412690"/>
            <a:chExt cx="9184035" cy="7935334"/>
          </a:xfrm>
        </p:grpSpPr>
        <p:pic>
          <p:nvPicPr>
            <p:cNvPr id="312" name="Google Shape;312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40035" y="3411175"/>
              <a:ext cx="4625403" cy="4111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3"/>
            <p:cNvPicPr preferRelativeResize="0"/>
            <p:nvPr/>
          </p:nvPicPr>
          <p:blipFill rotWithShape="1">
            <a:blip r:embed="rId4">
              <a:alphaModFix/>
            </a:blip>
            <a:srcRect t="17847" b="36730"/>
            <a:stretch/>
          </p:blipFill>
          <p:spPr>
            <a:xfrm>
              <a:off x="4572000" y="3411175"/>
              <a:ext cx="4572000" cy="406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15786" y="-259561"/>
              <a:ext cx="4920314" cy="3690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26667" y="-412690"/>
              <a:ext cx="4612035" cy="38433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4"/>
          <p:cNvGrpSpPr/>
          <p:nvPr/>
        </p:nvGrpSpPr>
        <p:grpSpPr>
          <a:xfrm>
            <a:off x="3034153" y="2085107"/>
            <a:ext cx="7924799" cy="1708248"/>
            <a:chOff x="1" y="2514600"/>
            <a:chExt cx="7924799" cy="1708248"/>
          </a:xfrm>
        </p:grpSpPr>
        <p:sp>
          <p:nvSpPr>
            <p:cNvPr id="321" name="Google Shape;321;p34"/>
            <p:cNvSpPr/>
            <p:nvPr/>
          </p:nvSpPr>
          <p:spPr>
            <a:xfrm>
              <a:off x="1" y="2514600"/>
              <a:ext cx="6866588" cy="1371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34"/>
            <p:cNvGrpSpPr/>
            <p:nvPr/>
          </p:nvGrpSpPr>
          <p:grpSpPr>
            <a:xfrm>
              <a:off x="7010400" y="2743200"/>
              <a:ext cx="914400" cy="1479648"/>
              <a:chOff x="6863702" y="2011529"/>
              <a:chExt cx="914400" cy="1479648"/>
            </a:xfrm>
          </p:grpSpPr>
          <p:sp>
            <p:nvSpPr>
              <p:cNvPr id="323" name="Google Shape;323;p34"/>
              <p:cNvSpPr/>
              <p:nvPr/>
            </p:nvSpPr>
            <p:spPr>
              <a:xfrm>
                <a:off x="6863702" y="2011529"/>
                <a:ext cx="914400" cy="914400"/>
              </a:xfrm>
              <a:prstGeom prst="ellipse">
                <a:avLst/>
              </a:prstGeom>
              <a:solidFill>
                <a:schemeClr val="dk2"/>
              </a:solidFill>
              <a:ln w="444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34"/>
              <p:cNvSpPr txBox="1"/>
              <p:nvPr/>
            </p:nvSpPr>
            <p:spPr>
              <a:xfrm>
                <a:off x="6894869" y="3029512"/>
                <a:ext cx="85206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Arial"/>
                    <a:cs typeface="Arial"/>
                    <a:sym typeface="Arial"/>
                  </a:rPr>
                  <a:t>point</a:t>
                </a:r>
                <a:endParaRPr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5" name="Google Shape;325;p34"/>
          <p:cNvSpPr txBox="1">
            <a:spLocks noGrp="1"/>
          </p:cNvSpPr>
          <p:nvPr>
            <p:ph type="body" idx="1"/>
          </p:nvPr>
        </p:nvSpPr>
        <p:spPr>
          <a:xfrm>
            <a:off x="3491351" y="117070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What makes a </a:t>
            </a:r>
            <a:r>
              <a:rPr lang="en-US" sz="2400" b="1">
                <a:ea typeface="Arial"/>
                <a:cs typeface="Arial"/>
                <a:sym typeface="Arial"/>
              </a:rPr>
              <a:t>good story</a:t>
            </a:r>
            <a:r>
              <a:rPr lang="en-US" sz="2400">
                <a:ea typeface="Arial"/>
                <a:cs typeface="Arial"/>
                <a:sym typeface="Arial"/>
              </a:rPr>
              <a:t>?</a:t>
            </a:r>
            <a:endParaRPr sz="2400"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4"/>
          <p:cNvCxnSpPr/>
          <p:nvPr/>
        </p:nvCxnSpPr>
        <p:spPr>
          <a:xfrm>
            <a:off x="7738290" y="2999507"/>
            <a:ext cx="1554480" cy="0"/>
          </a:xfrm>
          <a:prstGeom prst="straightConnector1">
            <a:avLst/>
          </a:prstGeom>
          <a:noFill/>
          <a:ln w="571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27" name="Google Shape;327;p34"/>
          <p:cNvGrpSpPr/>
          <p:nvPr/>
        </p:nvGrpSpPr>
        <p:grpSpPr>
          <a:xfrm>
            <a:off x="7763837" y="1246907"/>
            <a:ext cx="1518715" cy="1194376"/>
            <a:chOff x="4840001" y="839217"/>
            <a:chExt cx="1518715" cy="895782"/>
          </a:xfrm>
        </p:grpSpPr>
        <p:sp>
          <p:nvSpPr>
            <p:cNvPr id="328" name="Google Shape;328;p34"/>
            <p:cNvSpPr/>
            <p:nvPr/>
          </p:nvSpPr>
          <p:spPr>
            <a:xfrm>
              <a:off x="5479355" y="1254939"/>
              <a:ext cx="240007" cy="4800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 txBox="1"/>
            <p:nvPr/>
          </p:nvSpPr>
          <p:spPr>
            <a:xfrm>
              <a:off x="4840001" y="839217"/>
              <a:ext cx="1518715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storyteller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34"/>
          <p:cNvGrpSpPr/>
          <p:nvPr/>
        </p:nvGrpSpPr>
        <p:grpSpPr>
          <a:xfrm>
            <a:off x="7822245" y="3117527"/>
            <a:ext cx="1433956" cy="1007356"/>
            <a:chOff x="4985136" y="3343787"/>
            <a:chExt cx="1433956" cy="755517"/>
          </a:xfrm>
        </p:grpSpPr>
        <p:sp>
          <p:nvSpPr>
            <p:cNvPr id="331" name="Google Shape;331;p34"/>
            <p:cNvSpPr/>
            <p:nvPr/>
          </p:nvSpPr>
          <p:spPr>
            <a:xfrm rot="10800000">
              <a:off x="5582111" y="3343787"/>
              <a:ext cx="240007" cy="4800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4"/>
            <p:cNvSpPr txBox="1"/>
            <p:nvPr/>
          </p:nvSpPr>
          <p:spPr>
            <a:xfrm>
              <a:off x="4985136" y="3753055"/>
              <a:ext cx="1433956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audience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4"/>
          <p:cNvSpPr txBox="1"/>
          <p:nvPr/>
        </p:nvSpPr>
        <p:spPr>
          <a:xfrm>
            <a:off x="3125780" y="942107"/>
            <a:ext cx="18017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Touches people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4416925" y="1492864"/>
            <a:ext cx="17115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Has substance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3125780" y="1956828"/>
            <a:ext cx="41369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Representative of the human condition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9640841" y="4819086"/>
            <a:ext cx="2327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Creates vivid images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8368152" y="5559290"/>
            <a:ext cx="37135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Doesn’t default to an easy solution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4944620" y="5570731"/>
            <a:ext cx="31617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Goes beyond the five senses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9434952" y="1937699"/>
            <a:ext cx="27375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Embraces idiosyncrasies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11197711" y="3701992"/>
            <a:ext cx="9160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Honest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9511151" y="1399307"/>
            <a:ext cx="22507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Makes people laugh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5307119" y="4506609"/>
            <a:ext cx="1993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Makes people cry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5929751" y="5056907"/>
            <a:ext cx="1544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Plot structure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3634073" y="4051455"/>
            <a:ext cx="2583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Must arrive somewhere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3719952" y="3228107"/>
            <a:ext cx="37899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Have something non-trivial at stake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6082151" y="1627907"/>
            <a:ext cx="23145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Has good characters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8019820" y="4210812"/>
            <a:ext cx="16473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Outer struggle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3125779" y="5570731"/>
            <a:ext cx="1596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Inner struggle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4"/>
          <p:cNvSpPr txBox="1"/>
          <p:nvPr/>
        </p:nvSpPr>
        <p:spPr>
          <a:xfrm>
            <a:off x="5196669" y="953929"/>
            <a:ext cx="4175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Characters change through experience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3202199" y="4698032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Imaginable setting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10964654" y="2564963"/>
            <a:ext cx="11599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Relatable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3EB3-0B29-9D52-3568-97DD182044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528658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 a bunch of other stuff, too…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24610" b="-24609"/>
          <a:stretch/>
        </p:blipFill>
        <p:spPr>
          <a:xfrm>
            <a:off x="3546764" y="986028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5892ADB-7E90-03CB-46D3-1C733063813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Storytelling with visualization</a:t>
            </a:r>
          </a:p>
        </p:txBody>
      </p:sp>
      <p:grpSp>
        <p:nvGrpSpPr>
          <p:cNvPr id="4" name="Google Shape;141;p20">
            <a:extLst>
              <a:ext uri="{FF2B5EF4-FFF2-40B4-BE49-F238E27FC236}">
                <a16:creationId xmlns:a16="http://schemas.microsoft.com/office/drawing/2014/main" id="{A5918A82-17FA-CF8A-CB50-0B2C12B3E92C}"/>
              </a:ext>
            </a:extLst>
          </p:cNvPr>
          <p:cNvGrpSpPr/>
          <p:nvPr/>
        </p:nvGrpSpPr>
        <p:grpSpPr>
          <a:xfrm>
            <a:off x="126255" y="3622599"/>
            <a:ext cx="2755075" cy="645559"/>
            <a:chOff x="3465199" y="457200"/>
            <a:chExt cx="2755075" cy="645559"/>
          </a:xfrm>
        </p:grpSpPr>
        <p:cxnSp>
          <p:nvCxnSpPr>
            <p:cNvPr id="5" name="Google Shape;142;p20">
              <a:extLst>
                <a:ext uri="{FF2B5EF4-FFF2-40B4-BE49-F238E27FC236}">
                  <a16:creationId xmlns:a16="http://schemas.microsoft.com/office/drawing/2014/main" id="{A91A5DBF-2A14-04E8-7DBE-A4F57B2FD049}"/>
                </a:ext>
              </a:extLst>
            </p:cNvPr>
            <p:cNvCxnSpPr/>
            <p:nvPr/>
          </p:nvCxnSpPr>
          <p:spPr>
            <a:xfrm>
              <a:off x="3465199" y="457200"/>
              <a:ext cx="2755075" cy="645559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" name="Google Shape;143;p20">
              <a:extLst>
                <a:ext uri="{FF2B5EF4-FFF2-40B4-BE49-F238E27FC236}">
                  <a16:creationId xmlns:a16="http://schemas.microsoft.com/office/drawing/2014/main" id="{022A809F-2983-5AE0-A321-FADB00BE7966}"/>
                </a:ext>
              </a:extLst>
            </p:cNvPr>
            <p:cNvCxnSpPr/>
            <p:nvPr/>
          </p:nvCxnSpPr>
          <p:spPr>
            <a:xfrm rot="10800000" flipH="1">
              <a:off x="3505200" y="457200"/>
              <a:ext cx="2665073" cy="645559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 descr="Screen Shot 2015-01-13 at 5.03.30 PM.png"/>
          <p:cNvPicPr preferRelativeResize="0"/>
          <p:nvPr/>
        </p:nvPicPr>
        <p:blipFill rotWithShape="1">
          <a:blip r:embed="rId3">
            <a:alphaModFix amt="49000"/>
          </a:blip>
          <a:srcRect/>
          <a:stretch/>
        </p:blipFill>
        <p:spPr>
          <a:xfrm>
            <a:off x="3500590" y="671941"/>
            <a:ext cx="1016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/>
          <p:nvPr/>
        </p:nvSpPr>
        <p:spPr>
          <a:xfrm>
            <a:off x="4059391" y="2043541"/>
            <a:ext cx="6866588" cy="137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6"/>
          <p:cNvSpPr txBox="1">
            <a:spLocks noGrp="1"/>
          </p:cNvSpPr>
          <p:nvPr>
            <p:ph type="body" idx="1"/>
          </p:nvPr>
        </p:nvSpPr>
        <p:spPr>
          <a:xfrm>
            <a:off x="3512820" y="-32558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spcBef>
                <a:spcPts val="48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	      What makes a </a:t>
            </a:r>
            <a:r>
              <a:rPr lang="en-US" sz="2400" b="1" dirty="0">
                <a:ea typeface="Arial"/>
                <a:cs typeface="Arial"/>
                <a:sym typeface="Arial"/>
              </a:rPr>
              <a:t>good data story</a:t>
            </a:r>
            <a:r>
              <a:rPr lang="en-US" sz="2400" dirty="0">
                <a:ea typeface="Arial"/>
                <a:cs typeface="Arial"/>
                <a:sym typeface="Arial"/>
              </a:rPr>
              <a:t>?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A5185-977D-F71A-2C44-7A2B24E3C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Narrative structures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Storytelling Lab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0" y="898080"/>
            <a:ext cx="9144000" cy="435972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/>
        </p:nvSpPr>
        <p:spPr>
          <a:xfrm>
            <a:off x="4477290" y="5622481"/>
            <a:ext cx="779091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“Figurative Map of the successive losses in men of the French Army in the Russian campaign 1812-1813.”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Drawn by Mr. Charles Minard, Inspector General of Bridges and Roads in retirement. Paris, 20 November 1869.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9548E-F44B-2856-9FCD-41E50834F7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Napoleon’s March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545" y="581887"/>
            <a:ext cx="7253508" cy="579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38"/>
          <p:cNvGrpSpPr/>
          <p:nvPr/>
        </p:nvGrpSpPr>
        <p:grpSpPr>
          <a:xfrm>
            <a:off x="4391900" y="2648380"/>
            <a:ext cx="5575969" cy="1895907"/>
            <a:chOff x="1371600" y="1893907"/>
            <a:chExt cx="5575969" cy="1895907"/>
          </a:xfrm>
        </p:grpSpPr>
        <p:sp>
          <p:nvSpPr>
            <p:cNvPr id="387" name="Google Shape;387;p38"/>
            <p:cNvSpPr/>
            <p:nvPr/>
          </p:nvSpPr>
          <p:spPr>
            <a:xfrm rot="-8098774">
              <a:off x="2580108" y="3216177"/>
              <a:ext cx="775368" cy="21950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1371600" y="1893907"/>
              <a:ext cx="775368" cy="21950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8"/>
            <p:cNvSpPr/>
            <p:nvPr/>
          </p:nvSpPr>
          <p:spPr>
            <a:xfrm rot="10800000">
              <a:off x="6172201" y="3570306"/>
              <a:ext cx="775368" cy="21950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38"/>
          <p:cNvSpPr/>
          <p:nvPr/>
        </p:nvSpPr>
        <p:spPr>
          <a:xfrm>
            <a:off x="3858499" y="583225"/>
            <a:ext cx="5791200" cy="4494463"/>
          </a:xfrm>
          <a:prstGeom prst="frame">
            <a:avLst>
              <a:gd name="adj1" fmla="val 157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9573499" y="581888"/>
            <a:ext cx="1905000" cy="4495800"/>
          </a:xfrm>
          <a:prstGeom prst="frame">
            <a:avLst>
              <a:gd name="adj1" fmla="val 502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3858499" y="5001487"/>
            <a:ext cx="7620000" cy="1371600"/>
          </a:xfrm>
          <a:prstGeom prst="frame">
            <a:avLst>
              <a:gd name="adj1" fmla="val 611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745669-E84A-E8B4-6E96-7CD8AC388F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Baseball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32909" y="811171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BD393E-7AB0-1AFD-2510-1EE5B587BE3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Wealth inequality in the US (animated)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624D7-F0BD-98DB-94F6-8058D4846BD7}"/>
              </a:ext>
            </a:extLst>
          </p:cNvPr>
          <p:cNvSpPr txBox="1"/>
          <p:nvPr/>
        </p:nvSpPr>
        <p:spPr>
          <a:xfrm>
            <a:off x="3532909" y="5540354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QPKKQnijnsM?si</a:t>
            </a:r>
            <a:r>
              <a:rPr lang="en-US" dirty="0"/>
              <a:t>=</a:t>
            </a:r>
            <a:r>
              <a:rPr lang="en-US" dirty="0" err="1"/>
              <a:t>j_hPOOsIxFGkNgHM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0">
            <a:hlinkClick r:id="rId3"/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l="-34375" r="-34375"/>
          <a:stretch/>
        </p:blipFill>
        <p:spPr>
          <a:xfrm>
            <a:off x="3200401" y="986028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1D581-117E-F886-8614-AD27570441C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Wealth inequality in the US (interactive)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F6EC-F44C-37C1-4417-E5348025C6D5}"/>
              </a:ext>
            </a:extLst>
          </p:cNvPr>
          <p:cNvSpPr txBox="1"/>
          <p:nvPr/>
        </p:nvSpPr>
        <p:spPr>
          <a:xfrm>
            <a:off x="3605646" y="5973925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/sections/money/2015/02/11/384988128/the-fall-and-rise-of-u-s-inequality-in-2-graphs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>
            <a:spLocks noGrp="1"/>
          </p:cNvSpPr>
          <p:nvPr>
            <p:ph type="title"/>
          </p:nvPr>
        </p:nvSpPr>
        <p:spPr>
          <a:xfrm>
            <a:off x="3519054" y="36714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Telling stories in Tableau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1"/>
          <p:cNvSpPr txBox="1">
            <a:spLocks noGrp="1"/>
          </p:cNvSpPr>
          <p:nvPr>
            <p:ph type="body" idx="1"/>
          </p:nvPr>
        </p:nvSpPr>
        <p:spPr>
          <a:xfrm>
            <a:off x="3519054" y="125383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instructions for today’s lab on the course website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A9AC3-B035-3A25-CE13-5648E801AD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Lab 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24610" b="-24609"/>
          <a:stretch/>
        </p:blipFill>
        <p:spPr>
          <a:xfrm>
            <a:off x="3519055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DCE147-3A90-C806-7FF5-A13D845BFF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Storytelling with visualization</a:t>
            </a:r>
          </a:p>
        </p:txBody>
      </p:sp>
      <p:grpSp>
        <p:nvGrpSpPr>
          <p:cNvPr id="141" name="Google Shape;141;p20"/>
          <p:cNvGrpSpPr/>
          <p:nvPr/>
        </p:nvGrpSpPr>
        <p:grpSpPr>
          <a:xfrm>
            <a:off x="126255" y="3622599"/>
            <a:ext cx="2755075" cy="645559"/>
            <a:chOff x="3465199" y="457200"/>
            <a:chExt cx="2755075" cy="645559"/>
          </a:xfrm>
        </p:grpSpPr>
        <p:cxnSp>
          <p:nvCxnSpPr>
            <p:cNvPr id="142" name="Google Shape;142;p20"/>
            <p:cNvCxnSpPr/>
            <p:nvPr/>
          </p:nvCxnSpPr>
          <p:spPr>
            <a:xfrm>
              <a:off x="3465199" y="457200"/>
              <a:ext cx="2755075" cy="645559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20"/>
            <p:cNvCxnSpPr/>
            <p:nvPr/>
          </p:nvCxnSpPr>
          <p:spPr>
            <a:xfrm rot="10800000" flipH="1">
              <a:off x="3505200" y="457200"/>
              <a:ext cx="2665073" cy="645559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2341418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What makes a </a:t>
            </a:r>
            <a:r>
              <a:rPr lang="en-US" sz="2400" b="1" dirty="0">
                <a:ea typeface="Arial"/>
                <a:cs typeface="Arial"/>
                <a:sym typeface="Arial"/>
              </a:rPr>
              <a:t>good story</a:t>
            </a:r>
            <a:r>
              <a:rPr lang="en-US" sz="2400" dirty="0">
                <a:ea typeface="Arial"/>
                <a:cs typeface="Arial"/>
                <a:sym typeface="Arial"/>
              </a:rPr>
              <a:t>?</a:t>
            </a:r>
            <a:endParaRPr sz="2400" dirty="0"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p21"/>
          <p:cNvCxnSpPr/>
          <p:nvPr/>
        </p:nvCxnSpPr>
        <p:spPr>
          <a:xfrm>
            <a:off x="6588357" y="2952637"/>
            <a:ext cx="1554480" cy="0"/>
          </a:xfrm>
          <a:prstGeom prst="straightConnector1">
            <a:avLst/>
          </a:prstGeom>
          <a:noFill/>
          <a:ln w="571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0" name="Google Shape;150;p21"/>
          <p:cNvGrpSpPr/>
          <p:nvPr/>
        </p:nvGrpSpPr>
        <p:grpSpPr>
          <a:xfrm>
            <a:off x="6613904" y="881377"/>
            <a:ext cx="1518715" cy="1194376"/>
            <a:chOff x="4840001" y="839217"/>
            <a:chExt cx="1518715" cy="895782"/>
          </a:xfrm>
        </p:grpSpPr>
        <p:sp>
          <p:nvSpPr>
            <p:cNvPr id="151" name="Google Shape;151;p21"/>
            <p:cNvSpPr/>
            <p:nvPr/>
          </p:nvSpPr>
          <p:spPr>
            <a:xfrm>
              <a:off x="5479355" y="1254939"/>
              <a:ext cx="240007" cy="4800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4840001" y="839217"/>
              <a:ext cx="1518715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storyteller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21"/>
          <p:cNvGrpSpPr/>
          <p:nvPr/>
        </p:nvGrpSpPr>
        <p:grpSpPr>
          <a:xfrm>
            <a:off x="6672312" y="3070657"/>
            <a:ext cx="1433956" cy="1007356"/>
            <a:chOff x="4985136" y="3343787"/>
            <a:chExt cx="1433956" cy="755517"/>
          </a:xfrm>
        </p:grpSpPr>
        <p:sp>
          <p:nvSpPr>
            <p:cNvPr id="154" name="Google Shape;154;p21"/>
            <p:cNvSpPr/>
            <p:nvPr/>
          </p:nvSpPr>
          <p:spPr>
            <a:xfrm rot="10800000">
              <a:off x="5582111" y="3343787"/>
              <a:ext cx="240007" cy="4800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4985136" y="3753055"/>
              <a:ext cx="1433956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audience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C271B6-0058-53B5-100F-37987F91942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265531"/>
            <a:ext cx="4539518" cy="64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90500"/>
            <a:ext cx="4762500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3"/>
          <p:cNvGrpSpPr/>
          <p:nvPr/>
        </p:nvGrpSpPr>
        <p:grpSpPr>
          <a:xfrm>
            <a:off x="3512820" y="2418926"/>
            <a:ext cx="7924799" cy="1708248"/>
            <a:chOff x="1" y="2514600"/>
            <a:chExt cx="7924799" cy="1708248"/>
          </a:xfrm>
        </p:grpSpPr>
        <p:sp>
          <p:nvSpPr>
            <p:cNvPr id="169" name="Google Shape;169;p23"/>
            <p:cNvSpPr/>
            <p:nvPr/>
          </p:nvSpPr>
          <p:spPr>
            <a:xfrm>
              <a:off x="1" y="2514600"/>
              <a:ext cx="6866588" cy="1371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" name="Google Shape;170;p23"/>
            <p:cNvGrpSpPr/>
            <p:nvPr/>
          </p:nvGrpSpPr>
          <p:grpSpPr>
            <a:xfrm>
              <a:off x="7010400" y="2743200"/>
              <a:ext cx="914400" cy="1479648"/>
              <a:chOff x="6863702" y="2011529"/>
              <a:chExt cx="914400" cy="1479648"/>
            </a:xfrm>
          </p:grpSpPr>
          <p:sp>
            <p:nvSpPr>
              <p:cNvPr id="171" name="Google Shape;171;p23"/>
              <p:cNvSpPr/>
              <p:nvPr/>
            </p:nvSpPr>
            <p:spPr>
              <a:xfrm>
                <a:off x="6863702" y="2011529"/>
                <a:ext cx="914400" cy="914400"/>
              </a:xfrm>
              <a:prstGeom prst="ellipse">
                <a:avLst/>
              </a:prstGeom>
              <a:solidFill>
                <a:schemeClr val="dk2"/>
              </a:solidFill>
              <a:ln w="444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3"/>
              <p:cNvSpPr txBox="1"/>
              <p:nvPr/>
            </p:nvSpPr>
            <p:spPr>
              <a:xfrm>
                <a:off x="6894869" y="3029512"/>
                <a:ext cx="85206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Arial"/>
                    <a:cs typeface="Arial"/>
                    <a:sym typeface="Arial"/>
                  </a:rPr>
                  <a:t>point</a:t>
                </a:r>
                <a:endParaRPr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1981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What makes a </a:t>
            </a:r>
            <a:r>
              <a:rPr lang="en-US" sz="2400" b="1" dirty="0">
                <a:ea typeface="Arial"/>
                <a:cs typeface="Arial"/>
                <a:sym typeface="Arial"/>
              </a:rPr>
              <a:t>good story</a:t>
            </a:r>
            <a:r>
              <a:rPr lang="en-US" sz="2400" dirty="0">
                <a:ea typeface="Arial"/>
                <a:cs typeface="Arial"/>
                <a:sym typeface="Arial"/>
              </a:rPr>
              <a:t>?</a:t>
            </a:r>
            <a:endParaRPr sz="2400" dirty="0"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23"/>
          <p:cNvCxnSpPr/>
          <p:nvPr/>
        </p:nvCxnSpPr>
        <p:spPr>
          <a:xfrm>
            <a:off x="6228139" y="3429000"/>
            <a:ext cx="1554480" cy="0"/>
          </a:xfrm>
          <a:prstGeom prst="straightConnector1">
            <a:avLst/>
          </a:prstGeom>
          <a:noFill/>
          <a:ln w="571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5" name="Google Shape;175;p23"/>
          <p:cNvGrpSpPr/>
          <p:nvPr/>
        </p:nvGrpSpPr>
        <p:grpSpPr>
          <a:xfrm>
            <a:off x="6253686" y="1482435"/>
            <a:ext cx="1518715" cy="1194376"/>
            <a:chOff x="4840001" y="839217"/>
            <a:chExt cx="1518715" cy="895782"/>
          </a:xfrm>
        </p:grpSpPr>
        <p:sp>
          <p:nvSpPr>
            <p:cNvPr id="176" name="Google Shape;176;p23"/>
            <p:cNvSpPr/>
            <p:nvPr/>
          </p:nvSpPr>
          <p:spPr>
            <a:xfrm>
              <a:off x="5479355" y="1254939"/>
              <a:ext cx="240007" cy="4800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3"/>
            <p:cNvSpPr txBox="1"/>
            <p:nvPr/>
          </p:nvSpPr>
          <p:spPr>
            <a:xfrm>
              <a:off x="4840001" y="839217"/>
              <a:ext cx="1518715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storyteller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3"/>
          <p:cNvGrpSpPr/>
          <p:nvPr/>
        </p:nvGrpSpPr>
        <p:grpSpPr>
          <a:xfrm>
            <a:off x="6312094" y="3547020"/>
            <a:ext cx="1433956" cy="1007356"/>
            <a:chOff x="4985136" y="3343787"/>
            <a:chExt cx="1433956" cy="755517"/>
          </a:xfrm>
        </p:grpSpPr>
        <p:sp>
          <p:nvSpPr>
            <p:cNvPr id="179" name="Google Shape;179;p23"/>
            <p:cNvSpPr/>
            <p:nvPr/>
          </p:nvSpPr>
          <p:spPr>
            <a:xfrm rot="10800000">
              <a:off x="5582111" y="3343787"/>
              <a:ext cx="240007" cy="4800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3"/>
            <p:cNvSpPr txBox="1"/>
            <p:nvPr/>
          </p:nvSpPr>
          <p:spPr>
            <a:xfrm>
              <a:off x="4985136" y="3753055"/>
              <a:ext cx="1433956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audience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E149F3-B982-7597-1825-370F2C7E008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088" y="1447800"/>
            <a:ext cx="2053254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24384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9724" y="1123837"/>
            <a:ext cx="2053254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1494" y="1327058"/>
            <a:ext cx="2279613" cy="4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54836" y="211443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6913" y="1706440"/>
            <a:ext cx="2279613" cy="4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5143" y="1503219"/>
            <a:ext cx="2053254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/>
          <p:nvPr/>
        </p:nvSpPr>
        <p:spPr>
          <a:xfrm>
            <a:off x="4946295" y="281196"/>
            <a:ext cx="3023809" cy="1320800"/>
          </a:xfrm>
          <a:prstGeom prst="wedgeEllipseCallout">
            <a:avLst>
              <a:gd name="adj1" fmla="val -17979"/>
              <a:gd name="adj2" fmla="val 74635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5518954" y="526097"/>
            <a:ext cx="18784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that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story about?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10255" y="249381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913</TotalTime>
  <Words>350</Words>
  <Application>Microsoft Macintosh PowerPoint</Application>
  <PresentationFormat>Widescreen</PresentationFormat>
  <Paragraphs>108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Wingdings 2</vt:lpstr>
      <vt:lpstr>Frame</vt:lpstr>
      <vt:lpstr>Communicating with Data – Storytelling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Telling stories in Tableau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28</cp:revision>
  <dcterms:created xsi:type="dcterms:W3CDTF">2023-08-03T18:49:17Z</dcterms:created>
  <dcterms:modified xsi:type="dcterms:W3CDTF">2024-08-23T11:27:52Z</dcterms:modified>
</cp:coreProperties>
</file>